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57" r:id="rId5"/>
    <p:sldId id="258" r:id="rId6"/>
    <p:sldId id="358" r:id="rId7"/>
    <p:sldId id="362" r:id="rId8"/>
    <p:sldId id="363" r:id="rId9"/>
    <p:sldId id="360" r:id="rId10"/>
    <p:sldId id="361" r:id="rId11"/>
    <p:sldId id="364" r:id="rId12"/>
    <p:sldId id="365" r:id="rId13"/>
  </p:sldIdLst>
  <p:sldSz cx="9144000" cy="5143500" type="screen16x9"/>
  <p:notesSz cx="9309100" cy="7023100"/>
  <p:embeddedFontLst>
    <p:embeddedFont>
      <p:font typeface="Franklin Gothic Medium" panose="020B0603020102020204" pitchFamily="34" charset="0"/>
      <p:regular r:id="rId16"/>
      <p:italic r:id="rId17"/>
    </p:embeddedFont>
    <p:embeddedFont>
      <p:font typeface="Franklin Gothic Book" panose="020B050302010202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ranklin Gothic Medium Cond" panose="020B0606030402020204" pitchFamily="34" charset="0"/>
      <p:regular r:id="rId24"/>
    </p:embeddedFont>
    <p:embeddedFont>
      <p:font typeface="Franklin Gothic Demi" panose="020B0703020102020204" pitchFamily="34" charset="0"/>
      <p:regular r:id="rId25"/>
      <p:italic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7">
          <p15:clr>
            <a:srgbClr val="A4A3A4"/>
          </p15:clr>
        </p15:guide>
        <p15:guide id="2" orient="horz" pos="2176">
          <p15:clr>
            <a:srgbClr val="A4A3A4"/>
          </p15:clr>
        </p15:guide>
        <p15:guide id="3" pos="1901">
          <p15:clr>
            <a:srgbClr val="A4A3A4"/>
          </p15:clr>
        </p15:guide>
        <p15:guide id="4" pos="3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 userDrawn="1">
          <p15:clr>
            <a:srgbClr val="A4A3A4"/>
          </p15:clr>
        </p15:guide>
        <p15:guide id="2" pos="29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F385A"/>
    <a:srgbClr val="E7E8EA"/>
    <a:srgbClr val="CCCED1"/>
    <a:srgbClr val="14385C"/>
    <a:srgbClr val="899BAD"/>
    <a:srgbClr val="205588"/>
    <a:srgbClr val="CC7B29"/>
    <a:srgbClr val="D0D1D0"/>
    <a:srgbClr val="CBC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50000" autoAdjust="0"/>
  </p:normalViewPr>
  <p:slideViewPr>
    <p:cSldViewPr snapToGrid="0" showGuides="1">
      <p:cViewPr varScale="1">
        <p:scale>
          <a:sx n="142" d="100"/>
          <a:sy n="142" d="100"/>
        </p:scale>
        <p:origin x="138" y="174"/>
      </p:cViewPr>
      <p:guideLst>
        <p:guide orient="horz" pos="1077"/>
        <p:guide orient="horz" pos="2176"/>
        <p:guide pos="1901"/>
        <p:guide pos="387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162" y="-102"/>
      </p:cViewPr>
      <p:guideLst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F51C0-665E-4FDF-8563-D99C8EF77A87}" type="doc">
      <dgm:prSet loTypeId="urn:microsoft.com/office/officeart/2005/8/layout/cycle8" loCatId="cycle" qsTypeId="urn:microsoft.com/office/officeart/2005/8/quickstyle/3d3" qsCatId="3D" csTypeId="urn:microsoft.com/office/officeart/2005/8/colors/colorful2" csCatId="colorful" phldr="1"/>
      <dgm:spPr/>
    </dgm:pt>
    <dgm:pt modelId="{CA384188-6B7A-4AD7-B5A8-1BF061377B71}">
      <dgm:prSet phldrT="[Text]"/>
      <dgm:spPr/>
      <dgm:t>
        <a:bodyPr/>
        <a:lstStyle/>
        <a:p>
          <a:r>
            <a:rPr lang="en-US" dirty="0"/>
            <a:t>Testing and Exercising</a:t>
          </a:r>
        </a:p>
      </dgm:t>
    </dgm:pt>
    <dgm:pt modelId="{3DA7FB22-364A-41D3-94AD-24A147EF0B51}" type="parTrans" cxnId="{31B4DCA6-D5BB-441F-91A8-C8953E6DE463}">
      <dgm:prSet/>
      <dgm:spPr/>
      <dgm:t>
        <a:bodyPr/>
        <a:lstStyle/>
        <a:p>
          <a:endParaRPr lang="en-US"/>
        </a:p>
      </dgm:t>
    </dgm:pt>
    <dgm:pt modelId="{BF4FA7B0-4F42-4D61-B436-53DD5DD0905C}" type="sibTrans" cxnId="{31B4DCA6-D5BB-441F-91A8-C8953E6DE463}">
      <dgm:prSet/>
      <dgm:spPr/>
      <dgm:t>
        <a:bodyPr/>
        <a:lstStyle/>
        <a:p>
          <a:endParaRPr lang="en-US"/>
        </a:p>
      </dgm:t>
    </dgm:pt>
    <dgm:pt modelId="{E6D849B2-A7A0-47ED-8199-971F93C1F2D9}">
      <dgm:prSet phldrT="[Text]"/>
      <dgm:spPr/>
      <dgm:t>
        <a:bodyPr/>
        <a:lstStyle/>
        <a:p>
          <a:r>
            <a:rPr lang="en-US" dirty="0"/>
            <a:t>Strengthening Agency Continuity Posture</a:t>
          </a:r>
        </a:p>
      </dgm:t>
    </dgm:pt>
    <dgm:pt modelId="{ABC578E6-4F8D-4E42-A8F2-BD8C3D6A6555}" type="parTrans" cxnId="{D483D7C4-64BB-4FAD-8484-A1577F6D260C}">
      <dgm:prSet/>
      <dgm:spPr/>
      <dgm:t>
        <a:bodyPr/>
        <a:lstStyle/>
        <a:p>
          <a:endParaRPr lang="en-US"/>
        </a:p>
      </dgm:t>
    </dgm:pt>
    <dgm:pt modelId="{2FA1D409-E079-42AF-90D6-726F676FC57F}" type="sibTrans" cxnId="{D483D7C4-64BB-4FAD-8484-A1577F6D260C}">
      <dgm:prSet/>
      <dgm:spPr/>
      <dgm:t>
        <a:bodyPr/>
        <a:lstStyle/>
        <a:p>
          <a:endParaRPr lang="en-US"/>
        </a:p>
      </dgm:t>
    </dgm:pt>
    <dgm:pt modelId="{26C4235D-0F7D-4922-86E0-6201C010F1DF}">
      <dgm:prSet phldrT="[Text]"/>
      <dgm:spPr/>
      <dgm:t>
        <a:bodyPr/>
        <a:lstStyle/>
        <a:p>
          <a:r>
            <a:rPr lang="en-US" dirty="0"/>
            <a:t>Plan Creation and Maintenance</a:t>
          </a:r>
        </a:p>
      </dgm:t>
    </dgm:pt>
    <dgm:pt modelId="{4709EE3E-B171-4AA5-A32C-1707201A778E}" type="parTrans" cxnId="{B5508683-A1C7-4A77-A1B8-14B84961C497}">
      <dgm:prSet/>
      <dgm:spPr/>
      <dgm:t>
        <a:bodyPr/>
        <a:lstStyle/>
        <a:p>
          <a:endParaRPr lang="en-US"/>
        </a:p>
      </dgm:t>
    </dgm:pt>
    <dgm:pt modelId="{F6F2E3F4-3EC4-41DA-B1CB-057681AC8793}" type="sibTrans" cxnId="{B5508683-A1C7-4A77-A1B8-14B84961C497}">
      <dgm:prSet/>
      <dgm:spPr/>
      <dgm:t>
        <a:bodyPr/>
        <a:lstStyle/>
        <a:p>
          <a:endParaRPr lang="en-US"/>
        </a:p>
      </dgm:t>
    </dgm:pt>
    <dgm:pt modelId="{2BE7CE37-C2D5-4F7A-9A59-094F24103317}" type="pres">
      <dgm:prSet presAssocID="{CFCF51C0-665E-4FDF-8563-D99C8EF77A87}" presName="compositeShape" presStyleCnt="0">
        <dgm:presLayoutVars>
          <dgm:chMax val="7"/>
          <dgm:dir/>
          <dgm:resizeHandles val="exact"/>
        </dgm:presLayoutVars>
      </dgm:prSet>
      <dgm:spPr/>
    </dgm:pt>
    <dgm:pt modelId="{5033421A-17BE-4B31-A058-43EBC6BDE0CA}" type="pres">
      <dgm:prSet presAssocID="{CFCF51C0-665E-4FDF-8563-D99C8EF77A87}" presName="wedge1" presStyleLbl="node1" presStyleIdx="0" presStyleCnt="3"/>
      <dgm:spPr/>
    </dgm:pt>
    <dgm:pt modelId="{51B1E3C8-60E1-452B-8A77-5F80AD35DA71}" type="pres">
      <dgm:prSet presAssocID="{CFCF51C0-665E-4FDF-8563-D99C8EF77A87}" presName="dummy1a" presStyleCnt="0"/>
      <dgm:spPr/>
    </dgm:pt>
    <dgm:pt modelId="{64D81A97-5FD5-47D9-8CEF-7E0C4765B81D}" type="pres">
      <dgm:prSet presAssocID="{CFCF51C0-665E-4FDF-8563-D99C8EF77A87}" presName="dummy1b" presStyleCnt="0"/>
      <dgm:spPr/>
    </dgm:pt>
    <dgm:pt modelId="{C9C9ECD1-6F53-499C-8517-6D19EA92E910}" type="pres">
      <dgm:prSet presAssocID="{CFCF51C0-665E-4FDF-8563-D99C8EF77A8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515A0E7-B7FE-4552-B654-1EEBCC3A6B43}" type="pres">
      <dgm:prSet presAssocID="{CFCF51C0-665E-4FDF-8563-D99C8EF77A87}" presName="wedge2" presStyleLbl="node1" presStyleIdx="1" presStyleCnt="3"/>
      <dgm:spPr/>
    </dgm:pt>
    <dgm:pt modelId="{B5A6138B-FA39-4C2C-88C3-3EC55E246273}" type="pres">
      <dgm:prSet presAssocID="{CFCF51C0-665E-4FDF-8563-D99C8EF77A87}" presName="dummy2a" presStyleCnt="0"/>
      <dgm:spPr/>
    </dgm:pt>
    <dgm:pt modelId="{FE1826C0-10E7-40B2-97D5-CCB580DEDB00}" type="pres">
      <dgm:prSet presAssocID="{CFCF51C0-665E-4FDF-8563-D99C8EF77A87}" presName="dummy2b" presStyleCnt="0"/>
      <dgm:spPr/>
    </dgm:pt>
    <dgm:pt modelId="{F040FE7F-37D1-4842-A43D-E353CB926CD9}" type="pres">
      <dgm:prSet presAssocID="{CFCF51C0-665E-4FDF-8563-D99C8EF77A8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691CD69-A0A3-4036-B72C-E368A055F6E3}" type="pres">
      <dgm:prSet presAssocID="{CFCF51C0-665E-4FDF-8563-D99C8EF77A87}" presName="wedge3" presStyleLbl="node1" presStyleIdx="2" presStyleCnt="3"/>
      <dgm:spPr/>
    </dgm:pt>
    <dgm:pt modelId="{FC00CA7C-6D12-4635-94B5-4D71DC1C3E74}" type="pres">
      <dgm:prSet presAssocID="{CFCF51C0-665E-4FDF-8563-D99C8EF77A87}" presName="dummy3a" presStyleCnt="0"/>
      <dgm:spPr/>
    </dgm:pt>
    <dgm:pt modelId="{FC4BA102-91E0-4EAD-959A-2F54150977E2}" type="pres">
      <dgm:prSet presAssocID="{CFCF51C0-665E-4FDF-8563-D99C8EF77A87}" presName="dummy3b" presStyleCnt="0"/>
      <dgm:spPr/>
    </dgm:pt>
    <dgm:pt modelId="{A605C409-0EB9-4CEE-BD55-164E5A2EA841}" type="pres">
      <dgm:prSet presAssocID="{CFCF51C0-665E-4FDF-8563-D99C8EF77A8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EE3EA2D3-B409-4548-8BF6-62CD0BDA51DC}" type="pres">
      <dgm:prSet presAssocID="{BF4FA7B0-4F42-4D61-B436-53DD5DD0905C}" presName="arrowWedge1" presStyleLbl="fgSibTrans2D1" presStyleIdx="0" presStyleCnt="3"/>
      <dgm:spPr/>
    </dgm:pt>
    <dgm:pt modelId="{F5B9F470-47A6-4C6B-8463-58A6102476EF}" type="pres">
      <dgm:prSet presAssocID="{2FA1D409-E079-42AF-90D6-726F676FC57F}" presName="arrowWedge2" presStyleLbl="fgSibTrans2D1" presStyleIdx="1" presStyleCnt="3"/>
      <dgm:spPr/>
    </dgm:pt>
    <dgm:pt modelId="{389F2A3E-6156-4704-9FFC-E93E4FA5C46D}" type="pres">
      <dgm:prSet presAssocID="{F6F2E3F4-3EC4-41DA-B1CB-057681AC8793}" presName="arrowWedge3" presStyleLbl="fgSibTrans2D1" presStyleIdx="2" presStyleCnt="3"/>
      <dgm:spPr/>
    </dgm:pt>
  </dgm:ptLst>
  <dgm:cxnLst>
    <dgm:cxn modelId="{061D5B32-C229-4915-85C6-53A7B0CB58FA}" type="presOf" srcId="{26C4235D-0F7D-4922-86E0-6201C010F1DF}" destId="{A605C409-0EB9-4CEE-BD55-164E5A2EA841}" srcOrd="1" destOrd="0" presId="urn:microsoft.com/office/officeart/2005/8/layout/cycle8"/>
    <dgm:cxn modelId="{0ABE6235-1D4A-463B-A55A-BDD7B169D7A7}" type="presOf" srcId="{CFCF51C0-665E-4FDF-8563-D99C8EF77A87}" destId="{2BE7CE37-C2D5-4F7A-9A59-094F24103317}" srcOrd="0" destOrd="0" presId="urn:microsoft.com/office/officeart/2005/8/layout/cycle8"/>
    <dgm:cxn modelId="{0641EA3A-C78B-4082-8434-A2022B8AB767}" type="presOf" srcId="{E6D849B2-A7A0-47ED-8199-971F93C1F2D9}" destId="{F515A0E7-B7FE-4552-B654-1EEBCC3A6B43}" srcOrd="0" destOrd="0" presId="urn:microsoft.com/office/officeart/2005/8/layout/cycle8"/>
    <dgm:cxn modelId="{AF838271-FD9B-4089-9D09-BEE95D7D881F}" type="presOf" srcId="{26C4235D-0F7D-4922-86E0-6201C010F1DF}" destId="{8691CD69-A0A3-4036-B72C-E368A055F6E3}" srcOrd="0" destOrd="0" presId="urn:microsoft.com/office/officeart/2005/8/layout/cycle8"/>
    <dgm:cxn modelId="{B5508683-A1C7-4A77-A1B8-14B84961C497}" srcId="{CFCF51C0-665E-4FDF-8563-D99C8EF77A87}" destId="{26C4235D-0F7D-4922-86E0-6201C010F1DF}" srcOrd="2" destOrd="0" parTransId="{4709EE3E-B171-4AA5-A32C-1707201A778E}" sibTransId="{F6F2E3F4-3EC4-41DA-B1CB-057681AC8793}"/>
    <dgm:cxn modelId="{982DA693-9A8F-426F-B290-720398D4A8C1}" type="presOf" srcId="{E6D849B2-A7A0-47ED-8199-971F93C1F2D9}" destId="{F040FE7F-37D1-4842-A43D-E353CB926CD9}" srcOrd="1" destOrd="0" presId="urn:microsoft.com/office/officeart/2005/8/layout/cycle8"/>
    <dgm:cxn modelId="{FFE217A3-4F0A-442B-9207-2881D4E1E0EA}" type="presOf" srcId="{CA384188-6B7A-4AD7-B5A8-1BF061377B71}" destId="{C9C9ECD1-6F53-499C-8517-6D19EA92E910}" srcOrd="1" destOrd="0" presId="urn:microsoft.com/office/officeart/2005/8/layout/cycle8"/>
    <dgm:cxn modelId="{31B4DCA6-D5BB-441F-91A8-C8953E6DE463}" srcId="{CFCF51C0-665E-4FDF-8563-D99C8EF77A87}" destId="{CA384188-6B7A-4AD7-B5A8-1BF061377B71}" srcOrd="0" destOrd="0" parTransId="{3DA7FB22-364A-41D3-94AD-24A147EF0B51}" sibTransId="{BF4FA7B0-4F42-4D61-B436-53DD5DD0905C}"/>
    <dgm:cxn modelId="{0F52F7B2-C352-4976-A1E3-345DE5F25E94}" type="presOf" srcId="{CA384188-6B7A-4AD7-B5A8-1BF061377B71}" destId="{5033421A-17BE-4B31-A058-43EBC6BDE0CA}" srcOrd="0" destOrd="0" presId="urn:microsoft.com/office/officeart/2005/8/layout/cycle8"/>
    <dgm:cxn modelId="{D483D7C4-64BB-4FAD-8484-A1577F6D260C}" srcId="{CFCF51C0-665E-4FDF-8563-D99C8EF77A87}" destId="{E6D849B2-A7A0-47ED-8199-971F93C1F2D9}" srcOrd="1" destOrd="0" parTransId="{ABC578E6-4F8D-4E42-A8F2-BD8C3D6A6555}" sibTransId="{2FA1D409-E079-42AF-90D6-726F676FC57F}"/>
    <dgm:cxn modelId="{97E25027-EE19-4205-BAC9-285282A8810F}" type="presParOf" srcId="{2BE7CE37-C2D5-4F7A-9A59-094F24103317}" destId="{5033421A-17BE-4B31-A058-43EBC6BDE0CA}" srcOrd="0" destOrd="0" presId="urn:microsoft.com/office/officeart/2005/8/layout/cycle8"/>
    <dgm:cxn modelId="{6B64A516-0611-4FE7-AA86-ABA09D49CB94}" type="presParOf" srcId="{2BE7CE37-C2D5-4F7A-9A59-094F24103317}" destId="{51B1E3C8-60E1-452B-8A77-5F80AD35DA71}" srcOrd="1" destOrd="0" presId="urn:microsoft.com/office/officeart/2005/8/layout/cycle8"/>
    <dgm:cxn modelId="{6414234C-EE41-4BC6-8277-AD8C70D237D4}" type="presParOf" srcId="{2BE7CE37-C2D5-4F7A-9A59-094F24103317}" destId="{64D81A97-5FD5-47D9-8CEF-7E0C4765B81D}" srcOrd="2" destOrd="0" presId="urn:microsoft.com/office/officeart/2005/8/layout/cycle8"/>
    <dgm:cxn modelId="{8C322AD0-782B-4E7D-9233-E264B3D80BB5}" type="presParOf" srcId="{2BE7CE37-C2D5-4F7A-9A59-094F24103317}" destId="{C9C9ECD1-6F53-499C-8517-6D19EA92E910}" srcOrd="3" destOrd="0" presId="urn:microsoft.com/office/officeart/2005/8/layout/cycle8"/>
    <dgm:cxn modelId="{3E61FA77-00CB-4203-B926-37898B5972EC}" type="presParOf" srcId="{2BE7CE37-C2D5-4F7A-9A59-094F24103317}" destId="{F515A0E7-B7FE-4552-B654-1EEBCC3A6B43}" srcOrd="4" destOrd="0" presId="urn:microsoft.com/office/officeart/2005/8/layout/cycle8"/>
    <dgm:cxn modelId="{FED6FA5F-F38B-48B7-A9E6-ACDC279515B5}" type="presParOf" srcId="{2BE7CE37-C2D5-4F7A-9A59-094F24103317}" destId="{B5A6138B-FA39-4C2C-88C3-3EC55E246273}" srcOrd="5" destOrd="0" presId="urn:microsoft.com/office/officeart/2005/8/layout/cycle8"/>
    <dgm:cxn modelId="{E404079F-AFBF-4E7E-A8E3-DDE3367AD431}" type="presParOf" srcId="{2BE7CE37-C2D5-4F7A-9A59-094F24103317}" destId="{FE1826C0-10E7-40B2-97D5-CCB580DEDB00}" srcOrd="6" destOrd="0" presId="urn:microsoft.com/office/officeart/2005/8/layout/cycle8"/>
    <dgm:cxn modelId="{0F0E1FB3-1A3E-46E5-B482-399D58EDDC2A}" type="presParOf" srcId="{2BE7CE37-C2D5-4F7A-9A59-094F24103317}" destId="{F040FE7F-37D1-4842-A43D-E353CB926CD9}" srcOrd="7" destOrd="0" presId="urn:microsoft.com/office/officeart/2005/8/layout/cycle8"/>
    <dgm:cxn modelId="{3908A7A2-4511-41B5-B9D2-92335CA5DC9F}" type="presParOf" srcId="{2BE7CE37-C2D5-4F7A-9A59-094F24103317}" destId="{8691CD69-A0A3-4036-B72C-E368A055F6E3}" srcOrd="8" destOrd="0" presId="urn:microsoft.com/office/officeart/2005/8/layout/cycle8"/>
    <dgm:cxn modelId="{F558E588-6D8B-470D-84BA-36412D34C6FD}" type="presParOf" srcId="{2BE7CE37-C2D5-4F7A-9A59-094F24103317}" destId="{FC00CA7C-6D12-4635-94B5-4D71DC1C3E74}" srcOrd="9" destOrd="0" presId="urn:microsoft.com/office/officeart/2005/8/layout/cycle8"/>
    <dgm:cxn modelId="{785904F7-22CD-4793-976C-ED8763384DD6}" type="presParOf" srcId="{2BE7CE37-C2D5-4F7A-9A59-094F24103317}" destId="{FC4BA102-91E0-4EAD-959A-2F54150977E2}" srcOrd="10" destOrd="0" presId="urn:microsoft.com/office/officeart/2005/8/layout/cycle8"/>
    <dgm:cxn modelId="{7921D7F2-05BA-4C01-BFDE-9930930B0FCB}" type="presParOf" srcId="{2BE7CE37-C2D5-4F7A-9A59-094F24103317}" destId="{A605C409-0EB9-4CEE-BD55-164E5A2EA841}" srcOrd="11" destOrd="0" presId="urn:microsoft.com/office/officeart/2005/8/layout/cycle8"/>
    <dgm:cxn modelId="{989A576C-DFA7-43ED-84C9-3F414A9BE718}" type="presParOf" srcId="{2BE7CE37-C2D5-4F7A-9A59-094F24103317}" destId="{EE3EA2D3-B409-4548-8BF6-62CD0BDA51DC}" srcOrd="12" destOrd="0" presId="urn:microsoft.com/office/officeart/2005/8/layout/cycle8"/>
    <dgm:cxn modelId="{7090B192-E309-4DDD-85CD-2AC91D28E820}" type="presParOf" srcId="{2BE7CE37-C2D5-4F7A-9A59-094F24103317}" destId="{F5B9F470-47A6-4C6B-8463-58A6102476EF}" srcOrd="13" destOrd="0" presId="urn:microsoft.com/office/officeart/2005/8/layout/cycle8"/>
    <dgm:cxn modelId="{7334163B-C3B3-405A-9489-82723858F673}" type="presParOf" srcId="{2BE7CE37-C2D5-4F7A-9A59-094F24103317}" destId="{389F2A3E-6156-4704-9FFC-E93E4FA5C46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3421A-17BE-4B31-A058-43EBC6BDE0CA}">
      <dsp:nvSpPr>
        <dsp:cNvPr id="0" name=""/>
        <dsp:cNvSpPr/>
      </dsp:nvSpPr>
      <dsp:spPr>
        <a:xfrm>
          <a:off x="1613996" y="252602"/>
          <a:ext cx="3264408" cy="3264408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Testing and Exercising</a:t>
          </a:r>
        </a:p>
      </dsp:txBody>
      <dsp:txXfrm>
        <a:off x="3334417" y="944346"/>
        <a:ext cx="1165860" cy="971550"/>
      </dsp:txXfrm>
    </dsp:sp>
    <dsp:sp modelId="{F515A0E7-B7FE-4552-B654-1EEBCC3A6B43}">
      <dsp:nvSpPr>
        <dsp:cNvPr id="0" name=""/>
        <dsp:cNvSpPr/>
      </dsp:nvSpPr>
      <dsp:spPr>
        <a:xfrm>
          <a:off x="1546765" y="369188"/>
          <a:ext cx="3264408" cy="3264408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-5291756"/>
            <a:satOff val="-1965"/>
            <a:lumOff val="1372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Strengthening Agency Continuity Posture</a:t>
          </a:r>
        </a:p>
      </dsp:txBody>
      <dsp:txXfrm>
        <a:off x="2324005" y="2487168"/>
        <a:ext cx="1748790" cy="854964"/>
      </dsp:txXfrm>
    </dsp:sp>
    <dsp:sp modelId="{8691CD69-A0A3-4036-B72C-E368A055F6E3}">
      <dsp:nvSpPr>
        <dsp:cNvPr id="0" name=""/>
        <dsp:cNvSpPr/>
      </dsp:nvSpPr>
      <dsp:spPr>
        <a:xfrm>
          <a:off x="1479533" y="252602"/>
          <a:ext cx="3264408" cy="3264408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-10583513"/>
            <a:satOff val="-3929"/>
            <a:lumOff val="274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Plan Creation and Maintenance</a:t>
          </a:r>
        </a:p>
      </dsp:txBody>
      <dsp:txXfrm>
        <a:off x="1857661" y="944346"/>
        <a:ext cx="1165860" cy="971550"/>
      </dsp:txXfrm>
    </dsp:sp>
    <dsp:sp modelId="{EE3EA2D3-B409-4548-8BF6-62CD0BDA51DC}">
      <dsp:nvSpPr>
        <dsp:cNvPr id="0" name=""/>
        <dsp:cNvSpPr/>
      </dsp:nvSpPr>
      <dsp:spPr>
        <a:xfrm>
          <a:off x="1412183" y="50520"/>
          <a:ext cx="3668572" cy="366857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9F470-47A6-4C6B-8463-58A6102476EF}">
      <dsp:nvSpPr>
        <dsp:cNvPr id="0" name=""/>
        <dsp:cNvSpPr/>
      </dsp:nvSpPr>
      <dsp:spPr>
        <a:xfrm>
          <a:off x="1344682" y="166900"/>
          <a:ext cx="3668572" cy="366857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hueOff val="-5291756"/>
            <a:satOff val="-1965"/>
            <a:lumOff val="137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F2A3E-6156-4704-9FFC-E93E4FA5C46D}">
      <dsp:nvSpPr>
        <dsp:cNvPr id="0" name=""/>
        <dsp:cNvSpPr/>
      </dsp:nvSpPr>
      <dsp:spPr>
        <a:xfrm>
          <a:off x="1277181" y="50520"/>
          <a:ext cx="3668572" cy="366857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hueOff val="-10583513"/>
            <a:satOff val="-3929"/>
            <a:lumOff val="274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34787" cy="351276"/>
          </a:xfrm>
          <a:prstGeom prst="rect">
            <a:avLst/>
          </a:prstGeom>
        </p:spPr>
        <p:txBody>
          <a:bodyPr vert="horz" lIns="91915" tIns="45958" rIns="91915" bIns="459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2207" y="1"/>
            <a:ext cx="4034787" cy="351276"/>
          </a:xfrm>
          <a:prstGeom prst="rect">
            <a:avLst/>
          </a:prstGeom>
        </p:spPr>
        <p:txBody>
          <a:bodyPr vert="horz" lIns="91915" tIns="45958" rIns="91915" bIns="45958" rtlCol="0"/>
          <a:lstStyle>
            <a:lvl1pPr algn="r">
              <a:defRPr sz="1200"/>
            </a:lvl1pPr>
          </a:lstStyle>
          <a:p>
            <a:fld id="{FF8E6447-1AF7-45FC-B6F3-B45DEEC38ECA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70618"/>
            <a:ext cx="4034787" cy="351276"/>
          </a:xfrm>
          <a:prstGeom prst="rect">
            <a:avLst/>
          </a:prstGeom>
        </p:spPr>
        <p:txBody>
          <a:bodyPr vert="horz" lIns="91915" tIns="45958" rIns="91915" bIns="459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2207" y="6670618"/>
            <a:ext cx="4034787" cy="351276"/>
          </a:xfrm>
          <a:prstGeom prst="rect">
            <a:avLst/>
          </a:prstGeom>
        </p:spPr>
        <p:txBody>
          <a:bodyPr vert="horz" lIns="91915" tIns="45958" rIns="91915" bIns="45958" rtlCol="0" anchor="b"/>
          <a:lstStyle>
            <a:lvl1pPr algn="r">
              <a:defRPr sz="1200"/>
            </a:lvl1pPr>
          </a:lstStyle>
          <a:p>
            <a:fld id="{B9B2EB33-711F-41CA-8F73-C56B715F8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56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3943" cy="351155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4" y="0"/>
            <a:ext cx="4033943" cy="351155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>
              <a:defRPr sz="1200"/>
            </a:lvl1pPr>
          </a:lstStyle>
          <a:p>
            <a:fld id="{7A790463-911A-4750-AD2E-671879DD54F4}" type="datetimeFigureOut">
              <a:rPr lang="en-US" smtClean="0"/>
              <a:pPr/>
              <a:t>9/9/2021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1" y="3335973"/>
            <a:ext cx="7447280" cy="3160395"/>
          </a:xfrm>
          <a:prstGeom prst="rect">
            <a:avLst/>
          </a:prstGeom>
        </p:spPr>
        <p:txBody>
          <a:bodyPr vert="horz" lIns="93662" tIns="46831" rIns="93662" bIns="468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727"/>
            <a:ext cx="4033943" cy="351155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4" y="6670727"/>
            <a:ext cx="4033943" cy="351155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r">
              <a:defRPr sz="1200"/>
            </a:lvl1pPr>
          </a:lstStyle>
          <a:p>
            <a:fld id="{09541898-D043-4569-A9A6-59B778BE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78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COOP program began in March 2016 and completed deployment by December 2016</a:t>
            </a:r>
          </a:p>
          <a:p>
            <a:r>
              <a:rPr lang="en-US" baseline="0" dirty="0"/>
              <a:t>Program deployed to all Districts by December 2017</a:t>
            </a:r>
          </a:p>
          <a:p>
            <a:r>
              <a:rPr lang="en-US" baseline="0" dirty="0"/>
              <a:t>Program’s current focus is implementing Hurricane Harvey response lessons learned and continued testing &amp; exercising of plans, updating when necessary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9C72F-CFE1-49D1-B59D-6CD06C83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03635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2.jpg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2.jpg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17.xml"/><Relationship Id="rId7" Type="http://schemas.openxmlformats.org/officeDocument/2006/relationships/image" Target="../media/image5.png"/><Relationship Id="rId2" Type="http://schemas.openxmlformats.org/officeDocument/2006/relationships/tags" Target="../tags/tag1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52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512064" y="2782641"/>
            <a:ext cx="4114800" cy="1057275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5588"/>
                </a:solidFill>
                <a:effectLst/>
                <a:uLnTx/>
                <a:uFill>
                  <a:solidFill>
                    <a:schemeClr val="accent2"/>
                  </a:solidFill>
                </a:uFill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512064" y="3955235"/>
            <a:ext cx="4114800" cy="433125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B1937B-3095-314F-B2F3-A1A62EC6D9F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15184"/>
            <a:ext cx="9144000" cy="4387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03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037019D0-A5ED-FD4B-AEE1-74EB27150FF0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512064" y="2782641"/>
            <a:ext cx="4114800" cy="1057275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5588"/>
                </a:solidFill>
                <a:effectLst/>
                <a:uLnTx/>
                <a:uFill>
                  <a:solidFill>
                    <a:schemeClr val="accent2"/>
                  </a:solidFill>
                </a:uFill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DAB146-7CA5-3045-9FD9-49A2E4FAFDC1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512064" y="3955235"/>
            <a:ext cx="4114800" cy="433125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F1BDFE-A84E-0B49-98CA-0031467166C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15184"/>
            <a:ext cx="9144000" cy="4387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54B812-2722-0744-9345-3F01F6ADAB30}"/>
              </a:ext>
            </a:extLst>
          </p:cNvPr>
          <p:cNvSpPr/>
          <p:nvPr userDrawn="1"/>
        </p:nvSpPr>
        <p:spPr>
          <a:xfrm>
            <a:off x="0" y="-5317"/>
            <a:ext cx="9144000" cy="630821"/>
          </a:xfrm>
          <a:prstGeom prst="rect">
            <a:avLst/>
          </a:prstGeom>
          <a:solidFill>
            <a:srgbClr val="D0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537349-7310-B044-851F-0CE3F0D0F0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 contrast="-100000"/>
            <a:alphaModFix amt="77000"/>
          </a:blip>
          <a:stretch>
            <a:fillRect/>
          </a:stretch>
        </p:blipFill>
        <p:spPr>
          <a:xfrm>
            <a:off x="8408890" y="98066"/>
            <a:ext cx="567770" cy="40276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353F87-7CAC-4625-868B-12D844C0F014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870950" y="4864608"/>
            <a:ext cx="211057" cy="14063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 defTabSz="914400" rtl="0" eaLnBrk="1" latinLnBrk="0" hangingPunct="1">
              <a:buNone/>
              <a:def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4A7728-080A-084F-9574-95AC715091D2}"/>
              </a:ext>
            </a:extLst>
          </p:cNvPr>
          <p:cNvSpPr/>
          <p:nvPr userDrawn="1"/>
        </p:nvSpPr>
        <p:spPr>
          <a:xfrm>
            <a:off x="0" y="-5317"/>
            <a:ext cx="9144000" cy="630821"/>
          </a:xfrm>
          <a:prstGeom prst="rect">
            <a:avLst/>
          </a:prstGeom>
          <a:solidFill>
            <a:srgbClr val="D0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620133-B656-3B44-AD89-AC6A20B509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 contrast="-100000"/>
            <a:alphaModFix amt="77000"/>
          </a:blip>
          <a:stretch>
            <a:fillRect/>
          </a:stretch>
        </p:blipFill>
        <p:spPr>
          <a:xfrm>
            <a:off x="8408890" y="98066"/>
            <a:ext cx="567770" cy="40276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83DFAF4-861C-4CCC-8BCC-3DAE6525BC19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870950" y="4864608"/>
            <a:ext cx="211057" cy="14063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 defTabSz="914400" rtl="0" eaLnBrk="1" latinLnBrk="0" hangingPunct="1">
              <a:buNone/>
              <a:def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3BC544-BD04-4A45-B856-C2B06265A25F}"/>
              </a:ext>
            </a:extLst>
          </p:cNvPr>
          <p:cNvSpPr/>
          <p:nvPr userDrawn="1"/>
        </p:nvSpPr>
        <p:spPr>
          <a:xfrm>
            <a:off x="0" y="0"/>
            <a:ext cx="9144000" cy="630821"/>
          </a:xfrm>
          <a:prstGeom prst="rect">
            <a:avLst/>
          </a:prstGeom>
          <a:solidFill>
            <a:srgbClr val="D0D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err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684D38-A2A2-C643-AAE3-F3D5B6A1F9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 contrast="-100000"/>
            <a:alphaModFix amt="77000"/>
          </a:blip>
          <a:stretch>
            <a:fillRect/>
          </a:stretch>
        </p:blipFill>
        <p:spPr>
          <a:xfrm>
            <a:off x="8408890" y="98066"/>
            <a:ext cx="567770" cy="40276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054A0D-968E-4AE6-8428-F4E29C63BF63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870950" y="4864608"/>
            <a:ext cx="211057" cy="14063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 defTabSz="914400" rtl="0" eaLnBrk="1" latinLnBrk="0" hangingPunct="1">
              <a:buNone/>
              <a:def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Z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40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 userDrawn="1"/>
        </p:nvCxnSpPr>
        <p:spPr>
          <a:xfrm>
            <a:off x="512064" y="3160833"/>
            <a:ext cx="413398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9"/>
          <a:stretch/>
        </p:blipFill>
        <p:spPr>
          <a:xfrm>
            <a:off x="4981415" y="531805"/>
            <a:ext cx="4087522" cy="3855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" y="2161744"/>
            <a:ext cx="2314257" cy="78138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14B2B9B-2570-264C-BAED-5407D10DB918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12064" y="3955235"/>
            <a:ext cx="4114800" cy="433125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Subtitle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6A43225-99DB-9A40-902B-EE9A13FF86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15184"/>
            <a:ext cx="9144000" cy="4387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4AE025-9B04-274C-8DF9-1E9000B6E18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14" y="4754974"/>
            <a:ext cx="2820447" cy="3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8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C3D2E47-2E1E-CE49-BEE2-8415387622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15184"/>
            <a:ext cx="9144000" cy="438727"/>
          </a:xfrm>
          <a:prstGeom prst="rect">
            <a:avLst/>
          </a:prstGeom>
        </p:spPr>
      </p:pic>
      <p:graphicFrame>
        <p:nvGraphicFramePr>
          <p:cNvPr id="10" name="Object 9" hidden="1"/>
          <p:cNvGraphicFramePr>
            <a:graphicFrameLocks/>
          </p:cNvGraphicFramePr>
          <p:nvPr>
            <p:custDataLst>
              <p:tags r:id="rId9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7" name="think-cell Slide" r:id="rId15" imgW="0" imgH="0" progId="">
                  <p:embed/>
                </p:oleObj>
              </mc:Choice>
              <mc:Fallback>
                <p:oleObj name="think-cell Slide" r:id="rId15" imgW="0" imgH="0" progId="">
                  <p:embed/>
                  <p:pic>
                    <p:nvPicPr>
                      <p:cNvPr id="0" name="Rectangle 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 bwMode="gray">
          <a:xfrm>
            <a:off x="253678" y="108926"/>
            <a:ext cx="8353424" cy="40233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253678" y="792314"/>
            <a:ext cx="8477250" cy="3886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032" y="4715184"/>
            <a:ext cx="4267200" cy="43872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Franklin Gothic Book" pitchFamily="34" charset="0"/>
              </a:rPr>
              <a:t>Footer Text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BBF4F3-27CF-584C-B354-C1AF0B34B8BD}"/>
              </a:ext>
            </a:extLst>
          </p:cNvPr>
          <p:cNvSpPr txBox="1"/>
          <p:nvPr/>
        </p:nvSpPr>
        <p:spPr>
          <a:xfrm>
            <a:off x="6995880" y="4715184"/>
            <a:ext cx="1634889" cy="4283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fld id="{CAAFC295-E4AC-D34C-A518-2E03C6EB7786}" type="datetime4">
              <a:rPr lang="en-US" sz="1200" smtClean="0">
                <a:solidFill>
                  <a:schemeClr val="bg1"/>
                </a:solidFill>
                <a:latin typeface="Franklin Gothic Book" pitchFamily="34" charset="0"/>
              </a:rPr>
              <a:t>September 9, 2021</a:t>
            </a:fld>
            <a:endParaRPr lang="en-US" sz="12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99C431-47F6-405E-97C2-1186AEFCA3FF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8886826" y="4846320"/>
            <a:ext cx="257175" cy="177300"/>
          </a:xfrm>
          <a:prstGeom prst="rect">
            <a:avLst/>
          </a:prstGeom>
          <a:solidFill>
            <a:srgbClr val="0B1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304E6EC-303A-45B3-B74C-309CD87916D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0950" y="4864608"/>
            <a:ext cx="211057" cy="14063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 defTabSz="914400" rtl="0" eaLnBrk="1" latinLnBrk="0" hangingPunct="1">
              <a:buNone/>
              <a:def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Demi" panose="020B0703020102020204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61" r:id="rId6"/>
  </p:sldLayoutIdLst>
  <p:hf hdr="0" dt="0"/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lang="en-US" sz="2000" b="0" kern="1200" dirty="0" smtClean="0">
          <a:solidFill>
            <a:srgbClr val="205588"/>
          </a:solidFill>
          <a:effectLst/>
          <a:latin typeface="Franklin Gothic Demi" pitchFamily="34" charset="0"/>
          <a:ea typeface="+mn-ea"/>
          <a:cs typeface="Arial" pitchFamily="34" charset="0"/>
        </a:defRPr>
      </a:lvl1pPr>
    </p:titleStyle>
    <p:bodyStyle>
      <a:lvl1pPr marL="230188" indent="-230188" algn="l" defTabSz="914400" rtl="0" eaLnBrk="1" latinLnBrk="0" hangingPunct="1">
        <a:spcBef>
          <a:spcPts val="0"/>
        </a:spcBef>
        <a:spcAft>
          <a:spcPts val="600"/>
        </a:spcAft>
        <a:buClr>
          <a:srgbClr val="205588"/>
        </a:buClr>
        <a:buFont typeface="Wingdings" pitchFamily="2" charset="2"/>
        <a:buChar char="§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514350" indent="-230188" algn="l" defTabSz="914400" rtl="0" eaLnBrk="1" latinLnBrk="0" hangingPunct="1">
        <a:spcBef>
          <a:spcPts val="0"/>
        </a:spcBef>
        <a:spcAft>
          <a:spcPts val="600"/>
        </a:spcAft>
        <a:buClr>
          <a:srgbClr val="205588"/>
        </a:buClr>
        <a:buFont typeface="Franklin Gothic Book" panose="020B0503020102020204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742950" indent="-171450" algn="l" defTabSz="914400" rtl="0" eaLnBrk="1" latinLnBrk="0" hangingPunct="1">
        <a:spcBef>
          <a:spcPts val="0"/>
        </a:spcBef>
        <a:spcAft>
          <a:spcPts val="600"/>
        </a:spcAft>
        <a:buClr>
          <a:srgbClr val="205588"/>
        </a:buClr>
        <a:buFont typeface="Arial" pitchFamily="34" charset="0"/>
        <a:buChar char="•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971550" indent="-228600" algn="l" defTabSz="914400" rtl="0" eaLnBrk="1" latinLnBrk="0" hangingPunct="1">
        <a:spcBef>
          <a:spcPts val="0"/>
        </a:spcBef>
        <a:spcAft>
          <a:spcPts val="600"/>
        </a:spcAft>
        <a:buClr>
          <a:srgbClr val="205588"/>
        </a:buClr>
        <a:buFont typeface="Franklin Gothic Book" panose="020B0503020102020204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1143000" indent="-171450" algn="l" defTabSz="914400" rtl="0" eaLnBrk="1" latinLnBrk="0" hangingPunct="1">
        <a:spcBef>
          <a:spcPts val="0"/>
        </a:spcBef>
        <a:spcAft>
          <a:spcPts val="600"/>
        </a:spcAft>
        <a:buClr>
          <a:srgbClr val="205588"/>
        </a:buClr>
        <a:buFont typeface="Arial" pitchFamily="34" charset="0"/>
        <a:buChar char="»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Jamie.Hahn@txdot.gov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665512-8A4D-6F44-9236-737D7FE7C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"/>
            <a:ext cx="9147273" cy="47148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12064" y="2782641"/>
            <a:ext cx="4761900" cy="1057275"/>
          </a:xfrm>
        </p:spPr>
        <p:txBody>
          <a:bodyPr/>
          <a:lstStyle/>
          <a:p>
            <a:r>
              <a:rPr lang="en-US" dirty="0"/>
              <a:t>Conducting COOP Exercises for Large Groups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Jamie Hahn, MBCP</a:t>
            </a:r>
          </a:p>
          <a:p>
            <a:r>
              <a:rPr lang="en-US" dirty="0"/>
              <a:t>Texas Department of Transportation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99264-4F75-964A-9A91-5991948784CD}"/>
              </a:ext>
            </a:extLst>
          </p:cNvPr>
          <p:cNvSpPr txBox="1"/>
          <p:nvPr/>
        </p:nvSpPr>
        <p:spPr>
          <a:xfrm>
            <a:off x="7135580" y="4715184"/>
            <a:ext cx="1634889" cy="42831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fld id="{CAAFC295-E4AC-D34C-A518-2E03C6EB7786}" type="datetime4">
              <a:rPr lang="en-US" sz="1200" smtClean="0">
                <a:solidFill>
                  <a:schemeClr val="bg1"/>
                </a:solidFill>
                <a:latin typeface="Franklin Gothic Book" pitchFamily="34" charset="0"/>
              </a:rPr>
              <a:t>September 9, 2021</a:t>
            </a:fld>
            <a:endParaRPr lang="en-US" sz="1200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99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" y="108926"/>
            <a:ext cx="8353424" cy="402336"/>
          </a:xfrm>
        </p:spPr>
        <p:txBody>
          <a:bodyPr/>
          <a:lstStyle/>
          <a:p>
            <a:r>
              <a:rPr lang="en-US" dirty="0"/>
              <a:t>TxDOT’s Operational Structure and COOP Program Deployment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678" y="928254"/>
            <a:ext cx="8477250" cy="375025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900" dirty="0"/>
              <a:t>TxDOT operations are divided between 25 districts and 34 divisions. It has 12,500 staff across the state. </a:t>
            </a:r>
          </a:p>
          <a:p>
            <a:r>
              <a:rPr lang="en-US" sz="1900" dirty="0"/>
              <a:t>2016 Phase 1- Deployed to 16 divisions who are the OPRs of Priority 1-3 RTO processes. (Mission Essential Functions divisions). Also created Pandemic, Devolution and Reconstitution Annexes. Submitted one division plan and exercise to SORM </a:t>
            </a:r>
            <a:r>
              <a:rPr lang="en-US" sz="1900" i="1" dirty="0"/>
              <a:t>at their request.</a:t>
            </a:r>
            <a:r>
              <a:rPr lang="en-US" sz="1900" dirty="0"/>
              <a:t>  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2017 Phase II- Deployed to 25 districts. Focused on protecting Mission Essential Functions. 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2019 Phase III- Deployed to 34 divisions with “non-essential” processes. </a:t>
            </a:r>
            <a:endParaRPr lang="en-US" sz="1800" dirty="0"/>
          </a:p>
          <a:p>
            <a:pPr marL="0" indent="0">
              <a:spcAft>
                <a:spcPts val="1200"/>
              </a:spcAft>
              <a:buNone/>
            </a:pPr>
            <a:endParaRPr lang="la-Latn" sz="18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864601" y="4857750"/>
            <a:ext cx="211057" cy="140631"/>
          </a:xfrm>
        </p:spPr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" y="108926"/>
            <a:ext cx="8353424" cy="402336"/>
          </a:xfrm>
        </p:spPr>
        <p:txBody>
          <a:bodyPr/>
          <a:lstStyle/>
          <a:p>
            <a:pPr lvl="0"/>
            <a:r>
              <a:rPr lang="en-US" b="1" dirty="0"/>
              <a:t>COOP Program Staffing and Management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678" y="928254"/>
            <a:ext cx="8477250" cy="3750259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The COOP program is managed by 1 full-time employee, the COOP Administrator.</a:t>
            </a:r>
          </a:p>
          <a:p>
            <a:pPr lvl="0"/>
            <a:r>
              <a:rPr lang="en-US" dirty="0"/>
              <a:t>It is centrally managed and coordinated but decentralized in execution through the Division and District Continuity Council (CC) members.</a:t>
            </a:r>
          </a:p>
          <a:p>
            <a:pPr lvl="0"/>
            <a:r>
              <a:rPr lang="en-US" dirty="0"/>
              <a:t>2 Continuity Coordinators per Division/ District. (50 district coordinators and 68 division coordinators)</a:t>
            </a:r>
          </a:p>
          <a:p>
            <a:pPr lvl="0"/>
            <a:r>
              <a:rPr lang="en-US" dirty="0"/>
              <a:t>The Council is the vehicle through which the Administrator organizes and implements all elements of the COOP program across the agency. </a:t>
            </a:r>
          </a:p>
          <a:p>
            <a:pPr lvl="0"/>
            <a:r>
              <a:rPr lang="en-US" dirty="0"/>
              <a:t>It allows the Administrator to deploy within a manageable span of control</a:t>
            </a:r>
          </a:p>
          <a:p>
            <a:pPr lvl="1"/>
            <a:r>
              <a:rPr lang="en-US" dirty="0"/>
              <a:t>The CC members are responsible for all continuity activities within their DD (TxDOT Continuity Council Organizational Charter, Page 2, Roles and Responsibilities)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864601" y="4857750"/>
            <a:ext cx="211057" cy="140631"/>
          </a:xfrm>
        </p:spPr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41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of Operations Program- Overview </a:t>
            </a:r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</p:nvPr>
        </p:nvGraphicFramePr>
        <p:xfrm>
          <a:off x="1393031" y="800100"/>
          <a:ext cx="6357938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61950" y="2761874"/>
            <a:ext cx="1476598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Franklin Gothic Medium"/>
              </a:rPr>
              <a:t>Program Scope</a:t>
            </a:r>
          </a:p>
          <a:p>
            <a:endParaRPr lang="en-US" sz="1200" b="1" dirty="0">
              <a:solidFill>
                <a:prstClr val="black"/>
              </a:solidFill>
              <a:latin typeface="Franklin Gothic Medium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Franklin Gothic Medium"/>
              </a:rPr>
              <a:t>Administration</a:t>
            </a:r>
          </a:p>
          <a:p>
            <a:endParaRPr lang="en-US" sz="1200" dirty="0">
              <a:solidFill>
                <a:prstClr val="black"/>
              </a:solidFill>
              <a:latin typeface="Franklin Gothic Medium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Franklin Gothic Medium"/>
              </a:rPr>
              <a:t>25 Districts</a:t>
            </a:r>
          </a:p>
          <a:p>
            <a:endParaRPr lang="en-US" sz="1200" dirty="0">
              <a:solidFill>
                <a:prstClr val="black"/>
              </a:solidFill>
              <a:latin typeface="Franklin Gothic Medium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Franklin Gothic Medium"/>
              </a:rPr>
              <a:t>34 Divisions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5874" y="628650"/>
            <a:ext cx="142875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dk1"/>
                </a:solidFill>
                <a:latin typeface="+mj-lt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Mission: Continuity of essential operations in all situations, in all circumstances. 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4085" y="514350"/>
            <a:ext cx="1906540" cy="103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8" b="5849"/>
          <a:stretch/>
        </p:blipFill>
        <p:spPr bwMode="auto">
          <a:xfrm>
            <a:off x="6645952" y="1714500"/>
            <a:ext cx="978131" cy="150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9409" y="3371850"/>
            <a:ext cx="1551215" cy="116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ction Button: Return 9">
            <a:hlinkClick r:id="" action="ppaction://hlinkshowjump?jump=lastslideviewed" highlightClick="1"/>
          </p:cNvPr>
          <p:cNvSpPr/>
          <p:nvPr/>
        </p:nvSpPr>
        <p:spPr>
          <a:xfrm>
            <a:off x="7600950" y="114300"/>
            <a:ext cx="285750" cy="171450"/>
          </a:xfrm>
          <a:prstGeom prst="actionButtonReturn">
            <a:avLst/>
          </a:prstGeom>
          <a:solidFill>
            <a:srgbClr val="143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547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" y="108926"/>
            <a:ext cx="8353424" cy="402336"/>
          </a:xfrm>
        </p:spPr>
        <p:txBody>
          <a:bodyPr/>
          <a:lstStyle/>
          <a:p>
            <a:r>
              <a:rPr lang="en-US" dirty="0"/>
              <a:t>Exercise Steps and Helpful Hints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678" y="928254"/>
            <a:ext cx="8477250" cy="375025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Select a COOP plan element that hasn’t been exercised and needs to be tested. </a:t>
            </a:r>
          </a:p>
          <a:p>
            <a:pPr lvl="0"/>
            <a:r>
              <a:rPr lang="en-US" dirty="0"/>
              <a:t>Develop the Exercise Toolkit</a:t>
            </a:r>
          </a:p>
          <a:p>
            <a:pPr lvl="0"/>
            <a:r>
              <a:rPr lang="en-US" dirty="0"/>
              <a:t>Schedule Training with the Division Continuity Coordinators (give at least one week’s notice.)</a:t>
            </a:r>
          </a:p>
          <a:p>
            <a:pPr lvl="0"/>
            <a:r>
              <a:rPr lang="en-US" dirty="0"/>
              <a:t>Conduct the training. Make the conversation dynamic; not just you speaking. Ask questions. Prod. Get them engaged. </a:t>
            </a:r>
          </a:p>
          <a:p>
            <a:pPr lvl="0"/>
            <a:r>
              <a:rPr lang="en-US" dirty="0"/>
              <a:t>Record the training session for staff unable to attend. Post recording to SharePoint or other shared folder. Provide the link.</a:t>
            </a:r>
          </a:p>
          <a:p>
            <a:pPr lvl="0"/>
            <a:r>
              <a:rPr lang="en-US" dirty="0"/>
              <a:t>Give 30 days deadline for exercise completion and posting documentation after training.  </a:t>
            </a:r>
          </a:p>
          <a:p>
            <a:pPr lvl="0"/>
            <a:r>
              <a:rPr lang="en-US" dirty="0"/>
              <a:t>Be available to answer questions but DO NOT facilitate their exercise. Don’t let them get lazy. </a:t>
            </a:r>
          </a:p>
          <a:p>
            <a:pPr lvl="0"/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864601" y="4857750"/>
            <a:ext cx="211057" cy="140631"/>
          </a:xfrm>
        </p:spPr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1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" y="108926"/>
            <a:ext cx="8353424" cy="402336"/>
          </a:xfrm>
        </p:spPr>
        <p:txBody>
          <a:bodyPr/>
          <a:lstStyle/>
          <a:p>
            <a:r>
              <a:rPr lang="en-US" dirty="0"/>
              <a:t>Exercise Toolkits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678" y="928254"/>
            <a:ext cx="8477250" cy="3750259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dirty="0"/>
              <a:t>Exercise Toolkits are an all-in-one tool allowing participants to easily have all aspects of the exercise in a single document. Each toolkit contains 4 tabs at the bottom of the page. These tabs are: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800" dirty="0"/>
              <a:t>Instructions: Includes an introduction, overview of toolkit contents, exercise rationale, exercise objectives, required documents and assumptions.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800" dirty="0"/>
              <a:t>Discussion Questions: Introduces the scenario and walks participants through critical questions they must answer.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800" dirty="0"/>
              <a:t>Observer Notes: Allows an observer to capture participants discussion points/ issues as they happen.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800" dirty="0"/>
              <a:t>AAR/ Corrective Action Plans: Asks participants to grade themselves on their ability to effectively execute that part of their COOP plan. It also asks key questions on improvement, timeline and point of contact. 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800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/>
              <a:t>Critical Roles: Facilitator, Observer, Division leadership, other participants. </a:t>
            </a:r>
          </a:p>
          <a:p>
            <a:pPr marL="0" indent="0">
              <a:spcAft>
                <a:spcPts val="1200"/>
              </a:spcAft>
              <a:buNone/>
            </a:pPr>
            <a:endParaRPr lang="la-Latn" sz="18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864601" y="4857750"/>
            <a:ext cx="211057" cy="140631"/>
          </a:xfrm>
        </p:spPr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539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" y="108926"/>
            <a:ext cx="8353424" cy="402336"/>
          </a:xfrm>
        </p:spPr>
        <p:txBody>
          <a:bodyPr/>
          <a:lstStyle/>
          <a:p>
            <a:r>
              <a:rPr lang="en-US" dirty="0"/>
              <a:t>Alternative Facility Strategy Toolkit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678" y="928254"/>
            <a:ext cx="8477250" cy="375025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dirty="0"/>
              <a:t>COOP exercise should test the actionability/ executability of the COOP plan. Is it operationalized? Does it work?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/>
              <a:t>Previous exercises have included: Call Trees, Division Director/ District Engineer Orders of Succession, Ransomware Exercise and the Alternate Facility Exercise.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/>
              <a:t>We will be reviewing the Alternate Facility Strategy Toolkit today. 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This exercise was conducted in 2018 with all divisions and districts. 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800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/>
              <a:t>Review Alternate Facility Strategy Toolkit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800" dirty="0"/>
          </a:p>
          <a:p>
            <a:pPr marL="0" indent="0">
              <a:spcAft>
                <a:spcPts val="1200"/>
              </a:spcAft>
              <a:buNone/>
            </a:pPr>
            <a:endParaRPr lang="en-US" sz="1800" dirty="0"/>
          </a:p>
          <a:p>
            <a:pPr marL="0" indent="0">
              <a:spcAft>
                <a:spcPts val="1200"/>
              </a:spcAft>
              <a:buNone/>
            </a:pPr>
            <a:endParaRPr lang="la-Latn" sz="18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864601" y="4857750"/>
            <a:ext cx="211057" cy="140631"/>
          </a:xfrm>
        </p:spPr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9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" y="108926"/>
            <a:ext cx="8353424" cy="402336"/>
          </a:xfrm>
        </p:spPr>
        <p:txBody>
          <a:bodyPr/>
          <a:lstStyle/>
          <a:p>
            <a:r>
              <a:rPr lang="en-US" dirty="0"/>
              <a:t>Alternative Facility Strategy Toolkit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678" y="928254"/>
            <a:ext cx="8477250" cy="375025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dirty="0"/>
              <a:t>COOP exercise should test the actionability/ executability of the COOP plan. Is it operationalized? Does it work?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/>
              <a:t>Previous exercises have included: Call Trees, Division Director/ District Engineer Orders of Succession, Ransomware Exercise and the Alternate Facility Exercise.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/>
              <a:t>We will be reviewing the Alternate Facility Strategy Toolkit today. </a:t>
            </a:r>
          </a:p>
          <a:p>
            <a:pPr>
              <a:spcAft>
                <a:spcPts val="1200"/>
              </a:spcAft>
            </a:pPr>
            <a:r>
              <a:rPr lang="en-US" sz="1800" dirty="0"/>
              <a:t>This exercise was conducted in 2018 with all divisions and districts. 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800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/>
              <a:t>Review Alternate Facility Strategy Toolkit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800" dirty="0"/>
          </a:p>
          <a:p>
            <a:pPr marL="0" indent="0">
              <a:spcAft>
                <a:spcPts val="1200"/>
              </a:spcAft>
              <a:buNone/>
            </a:pPr>
            <a:endParaRPr lang="en-US" sz="1800" dirty="0"/>
          </a:p>
          <a:p>
            <a:pPr marL="0" indent="0">
              <a:spcAft>
                <a:spcPts val="1200"/>
              </a:spcAft>
              <a:buNone/>
            </a:pPr>
            <a:endParaRPr lang="la-Latn" sz="18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864601" y="4857750"/>
            <a:ext cx="211057" cy="140631"/>
          </a:xfrm>
        </p:spPr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1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0" y="712362"/>
            <a:ext cx="2843515" cy="141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779" y="712362"/>
            <a:ext cx="2917065" cy="141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995" y="702703"/>
            <a:ext cx="3048000" cy="141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699186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Franklin Gothic Book" panose="020B0503020102020204" pitchFamily="34" charset="0"/>
              </a:rPr>
              <a:t>TxDOT Continuity of Operations Administrator:  Jamie Hahn</a:t>
            </a:r>
          </a:p>
          <a:p>
            <a:endParaRPr lang="en-US" b="1" dirty="0">
              <a:latin typeface="Franklin Gothic Book" panose="020B0503020102020204" pitchFamily="34" charset="0"/>
            </a:endParaRPr>
          </a:p>
          <a:p>
            <a:r>
              <a:rPr lang="en-US" b="1" dirty="0">
                <a:latin typeface="Franklin Gothic Book" panose="020B0503020102020204" pitchFamily="34" charset="0"/>
              </a:rPr>
              <a:t>Email:  </a:t>
            </a:r>
            <a:r>
              <a:rPr lang="en-US" b="1" dirty="0">
                <a:latin typeface="Franklin Gothic Book" panose="020B0503020102020204" pitchFamily="34" charset="0"/>
                <a:hlinkClick r:id="rId5"/>
              </a:rPr>
              <a:t>Jamie.Hahn@txdot.gov</a:t>
            </a:r>
            <a:endParaRPr lang="en-US" b="1" dirty="0">
              <a:latin typeface="Franklin Gothic Book" panose="020B0503020102020204" pitchFamily="34" charset="0"/>
            </a:endParaRPr>
          </a:p>
          <a:p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ZozDRwkUKmrwVY015d7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ZozDRwkUKmrwVY015d7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ZozDRwkUKmrwVY015d7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1_nFA840OlZ.4Wz9RlB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UdFQdb3k6Pf0.tJe3aj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ZozDRwkUKmrwVY015d7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MASTER_powerpoint_template3_WIDESCREEN_SLANT">
  <a:themeElements>
    <a:clrScheme name="Prefinal 5">
      <a:dk1>
        <a:srgbClr val="000000"/>
      </a:dk1>
      <a:lt1>
        <a:srgbClr val="FFFFFF"/>
      </a:lt1>
      <a:dk2>
        <a:srgbClr val="E2E7EB"/>
      </a:dk2>
      <a:lt2>
        <a:srgbClr val="F9EFE0"/>
      </a:lt2>
      <a:accent1>
        <a:srgbClr val="3869A2"/>
      </a:accent1>
      <a:accent2>
        <a:srgbClr val="0F3859"/>
      </a:accent2>
      <a:accent3>
        <a:srgbClr val="CC7B28"/>
      </a:accent3>
      <a:accent4>
        <a:srgbClr val="F4BC46"/>
      </a:accent4>
      <a:accent5>
        <a:srgbClr val="79A03F"/>
      </a:accent5>
      <a:accent6>
        <a:srgbClr val="247F74"/>
      </a:accent6>
      <a:hlink>
        <a:srgbClr val="042A45"/>
      </a:hlink>
      <a:folHlink>
        <a:srgbClr val="4D4D4D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 l="-4127" t="-2765" r="-4127" b="-2765"/>
          </a:stretch>
        </a:blipFill>
        <a:ln>
          <a:noFill/>
        </a:ln>
      </a:spPr>
      <a:bodyPr rtlCol="0" anchor="ctr"/>
      <a:lstStyle>
        <a:defPPr algn="ctr">
          <a:defRPr sz="12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7-16-21_WIDE.pptx" id="{E2B2D400-AB99-497F-87AA-4584338F68E3}" vid="{78D7AD26-5759-4411-8A3A-95C22FF05D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C81961B010494D8D6CDD91DD8CDD3C" ma:contentTypeVersion="1" ma:contentTypeDescription="Create a new document." ma:contentTypeScope="" ma:versionID="73132754b6e442390b331891c4e3fac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D00FEB-8268-4E65-8965-8555F98441C4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AE2525B-C230-4AD3-9DB8-3F51BA8AE2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070EC2-1E79-4469-B3E5-79E27703FC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Brand_template_7-16-21_WIDE</Template>
  <TotalTime>349</TotalTime>
  <Words>755</Words>
  <Application>Microsoft Office PowerPoint</Application>
  <PresentationFormat>On-screen Show (16:9)</PresentationFormat>
  <Paragraphs>77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Franklin Gothic Medium</vt:lpstr>
      <vt:lpstr>Franklin Gothic Book</vt:lpstr>
      <vt:lpstr>Calibri</vt:lpstr>
      <vt:lpstr>Franklin Gothic Medium Cond</vt:lpstr>
      <vt:lpstr>Wingdings</vt:lpstr>
      <vt:lpstr>Franklin Gothic Demi</vt:lpstr>
      <vt:lpstr>MASTER_powerpoint_template3_WIDESCREEN_SLANT</vt:lpstr>
      <vt:lpstr>think-cell Slide</vt:lpstr>
      <vt:lpstr>Conducting COOP Exercises for Large Groups</vt:lpstr>
      <vt:lpstr>TxDOT’s Operational Structure and COOP Program Deployment</vt:lpstr>
      <vt:lpstr>COOP Program Staffing and Management Strategy</vt:lpstr>
      <vt:lpstr>Continuity of Operations Program- Overview </vt:lpstr>
      <vt:lpstr>Exercise Steps and Helpful Hints</vt:lpstr>
      <vt:lpstr>Exercise Toolkits</vt:lpstr>
      <vt:lpstr>Alternative Facility Strategy Toolkit Review</vt:lpstr>
      <vt:lpstr>Alternative Facility Strategy Toolkit Review</vt:lpstr>
      <vt:lpstr>Conclusion</vt:lpstr>
    </vt:vector>
  </TitlesOfParts>
  <Company>Texas Dept.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Cover</dc:title>
  <dc:creator>Jamie Hahn</dc:creator>
  <cp:lastModifiedBy>Jamie Hahn</cp:lastModifiedBy>
  <cp:revision>18</cp:revision>
  <cp:lastPrinted>2019-12-20T16:02:39Z</cp:lastPrinted>
  <dcterms:created xsi:type="dcterms:W3CDTF">2021-09-02T18:18:21Z</dcterms:created>
  <dcterms:modified xsi:type="dcterms:W3CDTF">2021-09-09T16:00:33Z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0x010100D6C81961B010494D8D6CDD91DD8CDD3C</vt:lpwstr>
  </property>
</Properties>
</file>